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4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9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98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0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3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2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1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0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5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6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76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85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6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EXPERIMENTE UMA VIDA ABUNDANTE</a:t>
            </a:r>
          </a:p>
        </p:txBody>
      </p:sp>
      <p:pic>
        <p:nvPicPr>
          <p:cNvPr id="11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PCE - VIDA ABUNDANTE"/>
          <p:cNvSpPr/>
          <p:nvPr/>
        </p:nvSpPr>
        <p:spPr>
          <a:xfrm>
            <a:off x="275575" y="1236238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34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VIDA ABUNDANTE</a:t>
            </a:r>
          </a:p>
        </p:txBody>
      </p:sp>
      <p:grpSp>
        <p:nvGrpSpPr>
          <p:cNvPr id="122" name="Agrupar"/>
          <p:cNvGrpSpPr/>
          <p:nvPr/>
        </p:nvGrpSpPr>
        <p:grpSpPr>
          <a:xfrm>
            <a:off x="7152850" y="462990"/>
            <a:ext cx="1810884" cy="2162696"/>
            <a:chOff x="0" y="0"/>
            <a:chExt cx="1810883" cy="2162695"/>
          </a:xfrm>
        </p:grpSpPr>
        <p:sp>
          <p:nvSpPr>
            <p:cNvPr id="120" name="2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13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21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190500" dist="12700" dir="540000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3400"/>
              </a:lvl1pPr>
            </a:lstStyle>
            <a:p>
              <a:pPr/>
              <a:r>
                <a:t>NÍVEL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1"/>
          <p:cNvSpPr txBox="1"/>
          <p:nvPr/>
        </p:nvSpPr>
        <p:spPr>
          <a:xfrm>
            <a:off x="2510948" y="709495"/>
            <a:ext cx="3412333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Capítulos </a:t>
            </a:r>
            <a:r>
              <a:rPr b="1">
                <a:solidFill>
                  <a:srgbClr val="006060"/>
                </a:solidFill>
              </a:rPr>
              <a:t>36</a:t>
            </a:r>
            <a:r>
              <a:t> a </a:t>
            </a:r>
            <a:r>
              <a:rPr b="1">
                <a:solidFill>
                  <a:srgbClr val="006060"/>
                </a:solidFill>
              </a:rPr>
              <a:t>42</a:t>
            </a:r>
          </a:p>
        </p:txBody>
      </p:sp>
      <p:sp>
        <p:nvSpPr>
          <p:cNvPr id="157" name="TextBox 2"/>
          <p:cNvSpPr txBox="1"/>
          <p:nvPr/>
        </p:nvSpPr>
        <p:spPr>
          <a:xfrm rot="5400000">
            <a:off x="7449835" y="1210065"/>
            <a:ext cx="271314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Próxima aula</a:t>
            </a:r>
          </a:p>
        </p:txBody>
      </p:sp>
      <p:sp>
        <p:nvSpPr>
          <p:cNvPr id="158" name="TextBox 3"/>
          <p:cNvSpPr txBox="1"/>
          <p:nvPr/>
        </p:nvSpPr>
        <p:spPr>
          <a:xfrm>
            <a:off x="2011381" y="1667719"/>
            <a:ext cx="4411467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3600">
                <a:solidFill>
                  <a:srgbClr val="006060"/>
                </a:solidFill>
              </a:defRPr>
            </a:pPr>
            <a:r>
              <a:t>Reflexão</a:t>
            </a:r>
            <a:r>
              <a:rPr b="0">
                <a:solidFill>
                  <a:srgbClr val="000000"/>
                </a:solidFill>
              </a:rPr>
              <a:t> sobre o tema</a:t>
            </a:r>
          </a:p>
        </p:txBody>
      </p:sp>
      <p:sp>
        <p:nvSpPr>
          <p:cNvPr id="159" name="TextBox 4"/>
          <p:cNvSpPr txBox="1"/>
          <p:nvPr/>
        </p:nvSpPr>
        <p:spPr>
          <a:xfrm>
            <a:off x="1608116" y="2625944"/>
            <a:ext cx="5217997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Memorização do </a:t>
            </a:r>
            <a:r>
              <a:rPr b="1">
                <a:solidFill>
                  <a:srgbClr val="006060"/>
                </a:solidFill>
              </a:rPr>
              <a:t>versículo</a:t>
            </a:r>
          </a:p>
        </p:txBody>
      </p:sp>
      <p:sp>
        <p:nvSpPr>
          <p:cNvPr id="160" name="TextBox 5"/>
          <p:cNvSpPr txBox="1"/>
          <p:nvPr/>
        </p:nvSpPr>
        <p:spPr>
          <a:xfrm>
            <a:off x="458509" y="3584169"/>
            <a:ext cx="751721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3600"/>
            </a:pPr>
            <a:r>
              <a:t>Diário – </a:t>
            </a:r>
            <a:r>
              <a:rPr b="1">
                <a:solidFill>
                  <a:srgbClr val="006060"/>
                </a:solidFill>
              </a:rPr>
              <a:t>Perguntas</a:t>
            </a:r>
            <a:r>
              <a:t> no final do capítulo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Box 1"/>
          <p:cNvSpPr txBox="1"/>
          <p:nvPr/>
        </p:nvSpPr>
        <p:spPr>
          <a:xfrm>
            <a:off x="288453" y="171107"/>
            <a:ext cx="4028373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7200"/>
            </a:lvl1pPr>
          </a:lstStyle>
          <a:p>
            <a:pPr/>
            <a:r>
              <a:t>Para que</a:t>
            </a:r>
          </a:p>
        </p:txBody>
      </p:sp>
      <p:sp>
        <p:nvSpPr>
          <p:cNvPr id="163" name="TextBox 2"/>
          <p:cNvSpPr txBox="1"/>
          <p:nvPr/>
        </p:nvSpPr>
        <p:spPr>
          <a:xfrm>
            <a:off x="1209848" y="1614786"/>
            <a:ext cx="6258357" cy="1111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8000">
                <a:solidFill>
                  <a:srgbClr val="006060"/>
                </a:solidFill>
              </a:defRPr>
            </a:pPr>
            <a:r>
              <a:t>você</a:t>
            </a:r>
            <a:r>
              <a:rPr sz="7200"/>
              <a:t> </a:t>
            </a:r>
            <a:r>
              <a:rPr b="0" sz="7200">
                <a:solidFill>
                  <a:srgbClr val="000000"/>
                </a:solidFill>
              </a:rPr>
              <a:t>foi</a:t>
            </a:r>
            <a:r>
              <a:rPr sz="7200"/>
              <a:t> </a:t>
            </a:r>
            <a:r>
              <a:t>posto</a:t>
            </a:r>
          </a:p>
        </p:txBody>
      </p:sp>
      <p:sp>
        <p:nvSpPr>
          <p:cNvPr id="164" name="TextBox 4"/>
          <p:cNvSpPr txBox="1"/>
          <p:nvPr/>
        </p:nvSpPr>
        <p:spPr>
          <a:xfrm>
            <a:off x="2642429" y="3181576"/>
            <a:ext cx="5360353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8800"/>
            </a:pPr>
            <a:r>
              <a:t>no</a:t>
            </a:r>
            <a:r>
              <a:rPr b="1"/>
              <a:t> </a:t>
            </a:r>
            <a:r>
              <a:rPr b="1">
                <a:solidFill>
                  <a:srgbClr val="006060"/>
                </a:solidFill>
              </a:rPr>
              <a:t>mundo</a:t>
            </a:r>
            <a:r>
              <a:rPr b="1"/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4" grpId="2"/>
      <p:bldP build="whole" bldLvl="1" animBg="1" rev="0" advAuto="0" spid="16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Box 1"/>
          <p:cNvSpPr txBox="1"/>
          <p:nvPr/>
        </p:nvSpPr>
        <p:spPr>
          <a:xfrm>
            <a:off x="288453" y="864946"/>
            <a:ext cx="4886771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000">
                <a:solidFill>
                  <a:srgbClr val="006060"/>
                </a:solidFill>
              </a:defRPr>
            </a:pPr>
            <a:r>
              <a:t>Não</a:t>
            </a:r>
            <a:r>
              <a:rPr b="0">
                <a:solidFill>
                  <a:srgbClr val="000000"/>
                </a:solidFill>
              </a:rPr>
              <a:t> foi </a:t>
            </a:r>
            <a:r>
              <a:t>apenas</a:t>
            </a:r>
          </a:p>
        </p:txBody>
      </p:sp>
      <p:sp>
        <p:nvSpPr>
          <p:cNvPr id="167" name="TextBox 13"/>
          <p:cNvSpPr txBox="1"/>
          <p:nvPr/>
        </p:nvSpPr>
        <p:spPr>
          <a:xfrm>
            <a:off x="288453" y="1972941"/>
            <a:ext cx="4886771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/>
            </a:pPr>
            <a:r>
              <a:t>para</a:t>
            </a:r>
            <a:r>
              <a:rPr b="1">
                <a:solidFill>
                  <a:srgbClr val="006060"/>
                </a:solidFill>
              </a:rPr>
              <a:t> consumir</a:t>
            </a:r>
          </a:p>
        </p:txBody>
      </p:sp>
      <p:sp>
        <p:nvSpPr>
          <p:cNvPr id="168" name="TextBox 14"/>
          <p:cNvSpPr txBox="1"/>
          <p:nvPr/>
        </p:nvSpPr>
        <p:spPr>
          <a:xfrm>
            <a:off x="288453" y="2916386"/>
            <a:ext cx="4886771" cy="1111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8000">
                <a:solidFill>
                  <a:srgbClr val="006060"/>
                </a:solidFill>
              </a:defRPr>
            </a:lvl1pPr>
          </a:lstStyle>
          <a:p>
            <a:pPr/>
            <a:r>
              <a:t>recursos</a:t>
            </a:r>
          </a:p>
        </p:txBody>
      </p:sp>
      <p:pic>
        <p:nvPicPr>
          <p:cNvPr id="16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99028" y="975741"/>
            <a:ext cx="2441989" cy="34107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7" grpId="1"/>
      <p:bldP build="whole" bldLvl="1" animBg="1" rev="0" advAuto="0" spid="168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8181" t="0" r="0" b="5806"/>
          <a:stretch>
            <a:fillRect/>
          </a:stretch>
        </p:blipFill>
        <p:spPr>
          <a:xfrm>
            <a:off x="0" y="1756473"/>
            <a:ext cx="5738334" cy="3387027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extBox 1"/>
          <p:cNvSpPr txBox="1"/>
          <p:nvPr/>
        </p:nvSpPr>
        <p:spPr>
          <a:xfrm>
            <a:off x="288453" y="100380"/>
            <a:ext cx="6109694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Mas</a:t>
            </a:r>
            <a:r>
              <a:rPr b="1">
                <a:solidFill>
                  <a:srgbClr val="006060"/>
                </a:solidFill>
              </a:rPr>
              <a:t> para </a:t>
            </a:r>
            <a:r>
              <a:t>fazer a</a:t>
            </a:r>
          </a:p>
        </p:txBody>
      </p:sp>
      <p:sp>
        <p:nvSpPr>
          <p:cNvPr id="17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Efésios 2:10</a:t>
            </a:r>
          </a:p>
        </p:txBody>
      </p:sp>
      <p:sp>
        <p:nvSpPr>
          <p:cNvPr id="174" name="TextBox 14"/>
          <p:cNvSpPr txBox="1"/>
          <p:nvPr/>
        </p:nvSpPr>
        <p:spPr>
          <a:xfrm>
            <a:off x="3048010" y="1033197"/>
            <a:ext cx="4886771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8800">
                <a:solidFill>
                  <a:srgbClr val="006060"/>
                </a:solidFill>
              </a:defRPr>
            </a:lvl1pPr>
          </a:lstStyle>
          <a:p>
            <a:pPr/>
            <a:r>
              <a:t>diferença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4" grpId="2"/>
      <p:bldP build="whole" bldLvl="1" animBg="1" rev="0" advAuto="0" spid="17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Box 1"/>
          <p:cNvSpPr txBox="1"/>
          <p:nvPr/>
        </p:nvSpPr>
        <p:spPr>
          <a:xfrm>
            <a:off x="45719" y="-94080"/>
            <a:ext cx="3522740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8000">
                <a:solidFill>
                  <a:srgbClr val="006060"/>
                </a:solidFill>
              </a:defRPr>
            </a:lvl1pPr>
          </a:lstStyle>
          <a:p>
            <a:pPr/>
            <a:r>
              <a:t>Servir</a:t>
            </a:r>
          </a:p>
        </p:txBody>
      </p:sp>
      <p:sp>
        <p:nvSpPr>
          <p:cNvPr id="177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Mc 10:45 | Jo 10:46</a:t>
            </a:r>
          </a:p>
        </p:txBody>
      </p:sp>
      <p:sp>
        <p:nvSpPr>
          <p:cNvPr id="178" name="TextBox 14"/>
          <p:cNvSpPr txBox="1"/>
          <p:nvPr/>
        </p:nvSpPr>
        <p:spPr>
          <a:xfrm>
            <a:off x="1997694" y="856798"/>
            <a:ext cx="6256466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/>
            </a:pPr>
            <a:r>
              <a:t>não é </a:t>
            </a:r>
            <a:r>
              <a:rPr b="1" sz="8800">
                <a:solidFill>
                  <a:srgbClr val="006060"/>
                </a:solidFill>
              </a:rPr>
              <a:t>opção</a:t>
            </a:r>
          </a:p>
        </p:txBody>
      </p:sp>
      <p:sp>
        <p:nvSpPr>
          <p:cNvPr id="179" name="TextBox 6"/>
          <p:cNvSpPr txBox="1"/>
          <p:nvPr/>
        </p:nvSpPr>
        <p:spPr>
          <a:xfrm>
            <a:off x="364633" y="2273559"/>
            <a:ext cx="6586181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/>
            </a:pPr>
            <a:r>
              <a:t>é a </a:t>
            </a:r>
            <a:r>
              <a:rPr b="1" sz="8800">
                <a:solidFill>
                  <a:srgbClr val="006060"/>
                </a:solidFill>
              </a:rPr>
              <a:t>essência</a:t>
            </a:r>
          </a:p>
        </p:txBody>
      </p:sp>
      <p:sp>
        <p:nvSpPr>
          <p:cNvPr id="180" name="TextBox 7"/>
          <p:cNvSpPr txBox="1"/>
          <p:nvPr/>
        </p:nvSpPr>
        <p:spPr>
          <a:xfrm>
            <a:off x="4195672" y="3453007"/>
            <a:ext cx="3987934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/>
            </a:pPr>
            <a:r>
              <a:t>da </a:t>
            </a:r>
            <a:r>
              <a:rPr b="1" sz="8800">
                <a:solidFill>
                  <a:srgbClr val="006060"/>
                </a:solidFill>
              </a:rPr>
              <a:t>vida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0" grpId="3"/>
      <p:bldP build="whole" bldLvl="1" animBg="1" rev="0" advAuto="0" spid="179" grpId="2"/>
      <p:bldP build="whole" bldLvl="1" animBg="1" rev="0" advAuto="0" spid="17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"/>
          <p:cNvSpPr txBox="1"/>
          <p:nvPr/>
        </p:nvSpPr>
        <p:spPr>
          <a:xfrm>
            <a:off x="254482" y="260704"/>
            <a:ext cx="6386279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7200">
                <a:solidFill>
                  <a:srgbClr val="006060"/>
                </a:solidFill>
              </a:defRPr>
            </a:pPr>
            <a:r>
              <a:t>Antes</a:t>
            </a:r>
            <a:r>
              <a:rPr b="0">
                <a:solidFill>
                  <a:srgbClr val="000000"/>
                </a:solidFill>
              </a:rPr>
              <a:t> de te </a:t>
            </a:r>
            <a:r>
              <a:t>criar</a:t>
            </a:r>
          </a:p>
        </p:txBody>
      </p:sp>
      <p:sp>
        <p:nvSpPr>
          <p:cNvPr id="18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Jeremias 1:5</a:t>
            </a:r>
          </a:p>
        </p:txBody>
      </p:sp>
      <p:sp>
        <p:nvSpPr>
          <p:cNvPr id="184" name="TextBox 8"/>
          <p:cNvSpPr txBox="1"/>
          <p:nvPr/>
        </p:nvSpPr>
        <p:spPr>
          <a:xfrm>
            <a:off x="2481233" y="1719751"/>
            <a:ext cx="5564582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b="1" sz="7200">
                <a:solidFill>
                  <a:srgbClr val="006060"/>
                </a:solidFill>
              </a:defRPr>
            </a:pPr>
            <a:r>
              <a:t>Deus</a:t>
            </a:r>
            <a:r>
              <a:rPr b="0">
                <a:solidFill>
                  <a:srgbClr val="000000"/>
                </a:solidFill>
              </a:rPr>
              <a:t> decidiu…</a:t>
            </a:r>
          </a:p>
        </p:txBody>
      </p:sp>
      <p:sp>
        <p:nvSpPr>
          <p:cNvPr id="185" name="TextBox 9"/>
          <p:cNvSpPr txBox="1"/>
          <p:nvPr/>
        </p:nvSpPr>
        <p:spPr>
          <a:xfrm>
            <a:off x="254481" y="3411311"/>
            <a:ext cx="8048605" cy="1240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3400"/>
            </a:pPr>
            <a:r>
              <a:t>Que </a:t>
            </a:r>
            <a:r>
              <a:rPr b="1">
                <a:solidFill>
                  <a:srgbClr val="006060"/>
                </a:solidFill>
              </a:rPr>
              <a:t>papel</a:t>
            </a:r>
            <a:r>
              <a:t> queria que você desempenhasse</a:t>
            </a:r>
          </a:p>
          <a:p>
            <a:pPr algn="ctr">
              <a:spcBef>
                <a:spcPts val="1200"/>
              </a:spcBef>
              <a:defRPr b="1" sz="3400">
                <a:solidFill>
                  <a:srgbClr val="006060"/>
                </a:solidFill>
              </a:defRPr>
            </a:pPr>
            <a:r>
              <a:t>Como</a:t>
            </a:r>
            <a:r>
              <a:rPr b="0">
                <a:solidFill>
                  <a:srgbClr val="000000"/>
                </a:solidFill>
              </a:rPr>
              <a:t> queria que O servisse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Box 1"/>
          <p:cNvSpPr txBox="1"/>
          <p:nvPr/>
        </p:nvSpPr>
        <p:spPr>
          <a:xfrm>
            <a:off x="3742868" y="707582"/>
            <a:ext cx="4321038" cy="3553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lnSpc>
                <a:spcPct val="110000"/>
              </a:lnSpc>
              <a:defRPr b="1" sz="5400">
                <a:solidFill>
                  <a:srgbClr val="006060"/>
                </a:solidFill>
              </a:defRPr>
            </a:pPr>
            <a:r>
              <a:t>Deus</a:t>
            </a:r>
            <a:r>
              <a:rPr>
                <a:solidFill>
                  <a:srgbClr val="000000"/>
                </a:solidFill>
              </a:rPr>
              <a:t> </a:t>
            </a:r>
            <a:r>
              <a:rPr b="0">
                <a:solidFill>
                  <a:srgbClr val="000000"/>
                </a:solidFill>
              </a:rPr>
              <a:t>nos dá uma </a:t>
            </a:r>
            <a:r>
              <a:t>missão </a:t>
            </a:r>
            <a:r>
              <a:rPr b="0">
                <a:solidFill>
                  <a:srgbClr val="000000"/>
                </a:solidFill>
              </a:rPr>
              <a:t>e nos </a:t>
            </a:r>
            <a:r>
              <a:t>equipa</a:t>
            </a:r>
            <a:r>
              <a:rPr b="0">
                <a:solidFill>
                  <a:srgbClr val="000000"/>
                </a:solidFill>
              </a:rPr>
              <a:t> para realizá-la</a:t>
            </a:r>
          </a:p>
        </p:txBody>
      </p:sp>
      <p:pic>
        <p:nvPicPr>
          <p:cNvPr id="18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8910" y="845897"/>
            <a:ext cx="3458239" cy="34582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Box 3"/>
          <p:cNvSpPr txBox="1"/>
          <p:nvPr/>
        </p:nvSpPr>
        <p:spPr>
          <a:xfrm>
            <a:off x="254481" y="377248"/>
            <a:ext cx="8048605" cy="145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4400"/>
            </a:pPr>
            <a:r>
              <a:t>A </a:t>
            </a:r>
            <a:r>
              <a:rPr b="1" sz="4800">
                <a:solidFill>
                  <a:srgbClr val="006060"/>
                </a:solidFill>
              </a:rPr>
              <a:t>combinação sob medida </a:t>
            </a:r>
            <a:r>
              <a:t>das suas </a:t>
            </a:r>
            <a:r>
              <a:rPr b="1" sz="4800">
                <a:solidFill>
                  <a:srgbClr val="006060"/>
                </a:solidFill>
              </a:rPr>
              <a:t>capacidades</a:t>
            </a:r>
            <a:r>
              <a:t> é a sua</a:t>
            </a:r>
          </a:p>
        </p:txBody>
      </p:sp>
      <p:sp>
        <p:nvSpPr>
          <p:cNvPr id="191" name="TextBox 4"/>
          <p:cNvSpPr txBox="1"/>
          <p:nvPr/>
        </p:nvSpPr>
        <p:spPr>
          <a:xfrm>
            <a:off x="824135" y="2128547"/>
            <a:ext cx="6909297" cy="2216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16600">
                <a:solidFill>
                  <a:srgbClr val="10475C"/>
                </a:solidFill>
              </a:defRPr>
            </a:lvl1pPr>
          </a:lstStyle>
          <a:p>
            <a:pPr/>
            <a:r>
              <a:t>FORMA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Box 5"/>
          <p:cNvSpPr txBox="1"/>
          <p:nvPr/>
        </p:nvSpPr>
        <p:spPr>
          <a:xfrm>
            <a:off x="250478" y="70560"/>
            <a:ext cx="1032555" cy="4881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90000"/>
              </a:lnSpc>
              <a:defRPr b="1" sz="7200">
                <a:solidFill>
                  <a:srgbClr val="00808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F</a:t>
            </a:r>
          </a:p>
          <a:p>
            <a:pPr algn="ctr">
              <a:lnSpc>
                <a:spcPct val="90000"/>
              </a:lnSpc>
              <a:defRPr b="1" sz="7200">
                <a:solidFill>
                  <a:srgbClr val="00808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O</a:t>
            </a:r>
          </a:p>
          <a:p>
            <a:pPr algn="ctr">
              <a:lnSpc>
                <a:spcPct val="90000"/>
              </a:lnSpc>
              <a:defRPr b="1" sz="7200">
                <a:solidFill>
                  <a:srgbClr val="00808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R</a:t>
            </a:r>
          </a:p>
          <a:p>
            <a:pPr algn="ctr">
              <a:lnSpc>
                <a:spcPct val="90000"/>
              </a:lnSpc>
              <a:defRPr b="1" sz="7200">
                <a:solidFill>
                  <a:srgbClr val="00808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M</a:t>
            </a:r>
          </a:p>
          <a:p>
            <a:pPr algn="ctr">
              <a:lnSpc>
                <a:spcPct val="90000"/>
              </a:lnSpc>
              <a:defRPr b="1" sz="7200">
                <a:solidFill>
                  <a:srgbClr val="008080"/>
                </a:solidFill>
                <a:latin typeface="Courier New"/>
                <a:ea typeface="Courier New"/>
                <a:cs typeface="Courier New"/>
                <a:sym typeface="Courier New"/>
              </a:defRPr>
            </a:pPr>
            <a:r>
              <a:t>A</a:t>
            </a:r>
          </a:p>
        </p:txBody>
      </p:sp>
      <p:sp>
        <p:nvSpPr>
          <p:cNvPr id="194" name="TextBox 6"/>
          <p:cNvSpPr txBox="1"/>
          <p:nvPr/>
        </p:nvSpPr>
        <p:spPr>
          <a:xfrm>
            <a:off x="1080499" y="318448"/>
            <a:ext cx="691685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800"/>
            </a:lvl1pPr>
          </a:lstStyle>
          <a:p>
            <a:pPr/>
            <a:r>
              <a:t>ormação espiritual</a:t>
            </a:r>
          </a:p>
        </p:txBody>
      </p:sp>
      <p:sp>
        <p:nvSpPr>
          <p:cNvPr id="195" name="TextBox 7"/>
          <p:cNvSpPr txBox="1"/>
          <p:nvPr/>
        </p:nvSpPr>
        <p:spPr>
          <a:xfrm>
            <a:off x="1080499" y="1275093"/>
            <a:ext cx="691685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800"/>
            </a:lvl1pPr>
          </a:lstStyle>
          <a:p>
            <a:pPr/>
            <a:r>
              <a:t>pções do coração</a:t>
            </a:r>
          </a:p>
        </p:txBody>
      </p:sp>
      <p:sp>
        <p:nvSpPr>
          <p:cNvPr id="196" name="TextBox 8"/>
          <p:cNvSpPr txBox="1"/>
          <p:nvPr/>
        </p:nvSpPr>
        <p:spPr>
          <a:xfrm>
            <a:off x="1080499" y="2243498"/>
            <a:ext cx="691685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800"/>
            </a:lvl1pPr>
          </a:lstStyle>
          <a:p>
            <a:pPr/>
            <a:r>
              <a:t>ecursos pessoais</a:t>
            </a:r>
          </a:p>
        </p:txBody>
      </p:sp>
      <p:sp>
        <p:nvSpPr>
          <p:cNvPr id="197" name="TextBox 9"/>
          <p:cNvSpPr txBox="1"/>
          <p:nvPr/>
        </p:nvSpPr>
        <p:spPr>
          <a:xfrm>
            <a:off x="1080499" y="3247183"/>
            <a:ext cx="691685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800"/>
            </a:lvl1pPr>
          </a:lstStyle>
          <a:p>
            <a:pPr/>
            <a:r>
              <a:t>odo de ser</a:t>
            </a:r>
          </a:p>
        </p:txBody>
      </p:sp>
      <p:sp>
        <p:nvSpPr>
          <p:cNvPr id="198" name="TextBox 10"/>
          <p:cNvSpPr txBox="1"/>
          <p:nvPr/>
        </p:nvSpPr>
        <p:spPr>
          <a:xfrm>
            <a:off x="1080499" y="4215588"/>
            <a:ext cx="691685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800"/>
            </a:lvl1pPr>
          </a:lstStyle>
          <a:p>
            <a:pPr/>
            <a:r>
              <a:t>reas de experiência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8" presetID="2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8" presetID="2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5" grpId="2"/>
      <p:bldP build="whole" bldLvl="1" animBg="1" rev="0" advAuto="0" spid="198" grpId="5"/>
      <p:bldP build="whole" bldLvl="1" animBg="1" rev="0" advAuto="0" spid="197" grpId="4"/>
      <p:bldP build="whole" bldLvl="1" animBg="1" rev="0" advAuto="0" spid="196" grpId="3"/>
      <p:bldP build="whole" bldLvl="1" animBg="1" rev="0" advAuto="0" spid="19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1"/>
          <p:cNvSpPr txBox="1"/>
          <p:nvPr/>
        </p:nvSpPr>
        <p:spPr>
          <a:xfrm rot="5400000">
            <a:off x="6588924" y="2023935"/>
            <a:ext cx="443496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Formação Espiritual</a:t>
            </a:r>
          </a:p>
        </p:txBody>
      </p:sp>
      <p:sp>
        <p:nvSpPr>
          <p:cNvPr id="201" name="TextBox 12"/>
          <p:cNvSpPr txBox="1"/>
          <p:nvPr/>
        </p:nvSpPr>
        <p:spPr>
          <a:xfrm>
            <a:off x="254480" y="939889"/>
            <a:ext cx="4038825" cy="653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sz="4400"/>
            </a:lvl1pPr>
          </a:lstStyle>
          <a:p>
            <a:pPr/>
            <a:r>
              <a:t>1 Pedro 4:10-11</a:t>
            </a:r>
          </a:p>
        </p:txBody>
      </p:sp>
      <p:sp>
        <p:nvSpPr>
          <p:cNvPr id="202" name="TextBox 13"/>
          <p:cNvSpPr txBox="1"/>
          <p:nvPr/>
        </p:nvSpPr>
        <p:spPr>
          <a:xfrm>
            <a:off x="254480" y="-92909"/>
            <a:ext cx="4038825" cy="11640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b="1" sz="8400">
                <a:solidFill>
                  <a:srgbClr val="006060"/>
                </a:solidFill>
              </a:defRPr>
            </a:lvl1pPr>
          </a:lstStyle>
          <a:p>
            <a:pPr/>
            <a:r>
              <a:t>DONS</a:t>
            </a:r>
          </a:p>
        </p:txBody>
      </p:sp>
      <p:sp>
        <p:nvSpPr>
          <p:cNvPr id="203" name="TextBox 15"/>
          <p:cNvSpPr txBox="1"/>
          <p:nvPr/>
        </p:nvSpPr>
        <p:spPr>
          <a:xfrm>
            <a:off x="254481" y="1993449"/>
            <a:ext cx="8208907" cy="27815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69875" indent="-269875">
              <a:spcBef>
                <a:spcPts val="1200"/>
              </a:spcBef>
              <a:buSzPct val="100000"/>
              <a:buFont typeface="Arial"/>
              <a:buChar char="•"/>
              <a:defRPr sz="2400"/>
            </a:pPr>
            <a:r>
              <a:t>Cada crente recebeu </a:t>
            </a:r>
            <a:r>
              <a:rPr b="1" sz="2800">
                <a:solidFill>
                  <a:srgbClr val="006060"/>
                </a:solidFill>
              </a:rPr>
              <a:t>pelo menos um</a:t>
            </a:r>
            <a:endParaRPr b="1">
              <a:solidFill>
                <a:srgbClr val="006060"/>
              </a:solidFill>
            </a:endParaRPr>
          </a:p>
          <a:p>
            <a:pPr marL="269875" indent="-269875">
              <a:spcBef>
                <a:spcPts val="1200"/>
              </a:spcBef>
              <a:buSzPct val="100000"/>
              <a:buFont typeface="Arial"/>
              <a:buChar char="•"/>
              <a:defRPr sz="2400"/>
            </a:pPr>
            <a:r>
              <a:t>São dados para </a:t>
            </a:r>
            <a:r>
              <a:rPr b="1" sz="2800">
                <a:solidFill>
                  <a:srgbClr val="006060"/>
                </a:solidFill>
              </a:rPr>
              <a:t>servir a ou</a:t>
            </a:r>
            <a:r>
              <a:rPr b="1">
                <a:solidFill>
                  <a:srgbClr val="006060"/>
                </a:solidFill>
              </a:rPr>
              <a:t>tros</a:t>
            </a:r>
            <a:r>
              <a:t> e não para benefício próprio</a:t>
            </a:r>
          </a:p>
          <a:p>
            <a:pPr marL="269875" indent="-269875">
              <a:spcBef>
                <a:spcPts val="1200"/>
              </a:spcBef>
              <a:buSzPct val="100000"/>
              <a:buFont typeface="Arial"/>
              <a:buChar char="•"/>
              <a:defRPr sz="2400"/>
            </a:pPr>
            <a:r>
              <a:t>São </a:t>
            </a:r>
            <a:r>
              <a:rPr b="1" sz="2800">
                <a:solidFill>
                  <a:srgbClr val="006060"/>
                </a:solidFill>
              </a:rPr>
              <a:t>variados</a:t>
            </a:r>
            <a:endParaRPr b="1" sz="2800">
              <a:solidFill>
                <a:srgbClr val="006060"/>
              </a:solidFill>
            </a:endParaRPr>
          </a:p>
          <a:p>
            <a:pPr marL="269875" indent="-269875">
              <a:spcBef>
                <a:spcPts val="1200"/>
              </a:spcBef>
              <a:buSzPct val="100000"/>
              <a:buFont typeface="Arial"/>
              <a:buChar char="•"/>
              <a:defRPr sz="2400"/>
            </a:pPr>
            <a:r>
              <a:t>Devem ser usados na </a:t>
            </a:r>
            <a:r>
              <a:rPr b="1" sz="2800">
                <a:solidFill>
                  <a:srgbClr val="006060"/>
                </a:solidFill>
              </a:rPr>
              <a:t>medida que Deus </a:t>
            </a:r>
            <a:r>
              <a:rPr b="1">
                <a:solidFill>
                  <a:srgbClr val="006060"/>
                </a:solidFill>
              </a:rPr>
              <a:t>dá</a:t>
            </a:r>
            <a:endParaRPr b="1">
              <a:solidFill>
                <a:srgbClr val="006060"/>
              </a:solidFill>
            </a:endParaRPr>
          </a:p>
          <a:p>
            <a:pPr marL="269875" indent="-269875">
              <a:spcBef>
                <a:spcPts val="1200"/>
              </a:spcBef>
              <a:buSzPct val="100000"/>
              <a:buFont typeface="Arial"/>
              <a:buChar char="•"/>
              <a:defRPr sz="2400"/>
            </a:pPr>
            <a:r>
              <a:t>São para </a:t>
            </a:r>
            <a:r>
              <a:rPr b="1" sz="2800">
                <a:solidFill>
                  <a:srgbClr val="006060"/>
                </a:solidFill>
              </a:rPr>
              <a:t>glofiricar a Deus e edificar a Igreja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26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27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Box 11"/>
          <p:cNvSpPr txBox="1"/>
          <p:nvPr/>
        </p:nvSpPr>
        <p:spPr>
          <a:xfrm rot="5400000">
            <a:off x="6588924" y="2023935"/>
            <a:ext cx="443496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Formação Espiritual</a:t>
            </a:r>
          </a:p>
        </p:txBody>
      </p:sp>
      <p:sp>
        <p:nvSpPr>
          <p:cNvPr id="206" name="TextBox 13"/>
          <p:cNvSpPr txBox="1"/>
          <p:nvPr/>
        </p:nvSpPr>
        <p:spPr>
          <a:xfrm>
            <a:off x="207445" y="1306525"/>
            <a:ext cx="8072123" cy="2472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8400"/>
            </a:pPr>
            <a:r>
              <a:t>Quais são seus </a:t>
            </a:r>
            <a:r>
              <a:rPr b="1">
                <a:solidFill>
                  <a:srgbClr val="006060"/>
                </a:solidFill>
              </a:rPr>
              <a:t>dons espirituais?</a:t>
            </a:r>
          </a:p>
        </p:txBody>
      </p:sp>
      <p:sp>
        <p:nvSpPr>
          <p:cNvPr id="207" name="TextBox 5"/>
          <p:cNvSpPr txBox="1"/>
          <p:nvPr/>
        </p:nvSpPr>
        <p:spPr>
          <a:xfrm>
            <a:off x="230963" y="294928"/>
            <a:ext cx="8048605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3600"/>
            </a:pPr>
            <a:r>
              <a:t>Rm 12.6-8 </a:t>
            </a:r>
            <a:r>
              <a:rPr b="1">
                <a:solidFill>
                  <a:srgbClr val="008080"/>
                </a:solidFill>
              </a:rPr>
              <a:t>|</a:t>
            </a:r>
            <a:r>
              <a:t> 1 Co 12.7-11, 27-31 </a:t>
            </a:r>
            <a:r>
              <a:rPr b="1">
                <a:solidFill>
                  <a:srgbClr val="008080"/>
                </a:solidFill>
              </a:rPr>
              <a:t>|</a:t>
            </a:r>
            <a:r>
              <a:t> Ef 4.11 </a:t>
            </a:r>
          </a:p>
        </p:txBody>
      </p:sp>
      <p:sp>
        <p:nvSpPr>
          <p:cNvPr id="208" name="TextBox 6"/>
          <p:cNvSpPr txBox="1"/>
          <p:nvPr/>
        </p:nvSpPr>
        <p:spPr>
          <a:xfrm>
            <a:off x="230963" y="4251450"/>
            <a:ext cx="8048605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1200"/>
              </a:spcBef>
              <a:defRPr sz="3600"/>
            </a:lvl1pPr>
          </a:lstStyle>
          <a:p>
            <a:pPr/>
            <a:r>
              <a:t>Descobrimos nossos dons, servindo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Box 11"/>
          <p:cNvSpPr txBox="1"/>
          <p:nvPr/>
        </p:nvSpPr>
        <p:spPr>
          <a:xfrm rot="5400000">
            <a:off x="6588924" y="2023935"/>
            <a:ext cx="443496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Opções do Coração</a:t>
            </a:r>
          </a:p>
        </p:txBody>
      </p:sp>
      <p:sp>
        <p:nvSpPr>
          <p:cNvPr id="211" name="TextBox 13"/>
          <p:cNvSpPr txBox="1"/>
          <p:nvPr/>
        </p:nvSpPr>
        <p:spPr>
          <a:xfrm>
            <a:off x="207446" y="148298"/>
            <a:ext cx="4325470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200"/>
              </a:spcBef>
              <a:defRPr b="1" sz="8000">
                <a:solidFill>
                  <a:srgbClr val="006060"/>
                </a:solidFill>
              </a:defRPr>
            </a:lvl1pPr>
          </a:lstStyle>
          <a:p>
            <a:pPr/>
            <a:r>
              <a:t>Coração</a:t>
            </a:r>
          </a:p>
        </p:txBody>
      </p:sp>
      <p:sp>
        <p:nvSpPr>
          <p:cNvPr id="212" name="TextBox 5"/>
          <p:cNvSpPr txBox="1"/>
          <p:nvPr/>
        </p:nvSpPr>
        <p:spPr>
          <a:xfrm>
            <a:off x="4525534" y="148298"/>
            <a:ext cx="3836346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r">
              <a:spcBef>
                <a:spcPts val="1200"/>
              </a:spcBef>
              <a:defRPr b="1" sz="8000">
                <a:solidFill>
                  <a:srgbClr val="10475C"/>
                </a:solidFill>
              </a:defRPr>
            </a:lvl1pPr>
          </a:lstStyle>
          <a:p>
            <a:pPr/>
            <a:r>
              <a:t>Paixão</a:t>
            </a:r>
          </a:p>
        </p:txBody>
      </p:sp>
      <p:sp>
        <p:nvSpPr>
          <p:cNvPr id="213" name="TextBox 6"/>
          <p:cNvSpPr txBox="1"/>
          <p:nvPr/>
        </p:nvSpPr>
        <p:spPr>
          <a:xfrm>
            <a:off x="207445" y="1786795"/>
            <a:ext cx="8072123" cy="3106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4800"/>
            </a:pPr>
            <a:r>
              <a:t>Quais, você diria, são as </a:t>
            </a:r>
            <a:r>
              <a:rPr b="1">
                <a:solidFill>
                  <a:srgbClr val="006060"/>
                </a:solidFill>
              </a:rPr>
              <a:t>opções</a:t>
            </a:r>
            <a:r>
              <a:t> do seu </a:t>
            </a:r>
            <a:r>
              <a:rPr b="1">
                <a:solidFill>
                  <a:srgbClr val="006060"/>
                </a:solidFill>
              </a:rPr>
              <a:t>coração</a:t>
            </a:r>
            <a:r>
              <a:t>?</a:t>
            </a:r>
          </a:p>
          <a:p>
            <a:pPr algn="ctr">
              <a:spcBef>
                <a:spcPts val="1200"/>
              </a:spcBef>
              <a:defRPr sz="4800"/>
            </a:pPr>
            <a:r>
              <a:t>Quais são os </a:t>
            </a:r>
            <a:r>
              <a:rPr b="1">
                <a:solidFill>
                  <a:srgbClr val="006060"/>
                </a:solidFill>
              </a:rPr>
              <a:t>assuntos</a:t>
            </a:r>
            <a:r>
              <a:t> que lhe </a:t>
            </a:r>
            <a:r>
              <a:rPr b="1">
                <a:solidFill>
                  <a:srgbClr val="006060"/>
                </a:solidFill>
              </a:rPr>
              <a:t>despertam</a:t>
            </a:r>
            <a:r>
              <a:t> </a:t>
            </a:r>
            <a:r>
              <a:rPr b="1">
                <a:solidFill>
                  <a:srgbClr val="006060"/>
                </a:solidFill>
              </a:rPr>
              <a:t>paixão</a:t>
            </a:r>
            <a:r>
              <a:t>?</a:t>
            </a:r>
          </a:p>
        </p:txBody>
      </p:sp>
      <p:sp>
        <p:nvSpPr>
          <p:cNvPr id="214" name="Right Arrow 1"/>
          <p:cNvSpPr/>
          <p:nvPr/>
        </p:nvSpPr>
        <p:spPr>
          <a:xfrm>
            <a:off x="4033296" y="480739"/>
            <a:ext cx="1140612" cy="94079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>
            <a:solidFill>
              <a:srgbClr val="2AA893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4" grpId="1"/>
      <p:bldP build="whole" bldLvl="1" animBg="1" rev="0" advAuto="0" spid="213" grpId="3"/>
      <p:bldP build="whole" bldLvl="1" animBg="1" rev="0" advAuto="0" spid="21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Box 11"/>
          <p:cNvSpPr txBox="1"/>
          <p:nvPr/>
        </p:nvSpPr>
        <p:spPr>
          <a:xfrm rot="5400000">
            <a:off x="6588924" y="2023935"/>
            <a:ext cx="443496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Recursos Naturais</a:t>
            </a:r>
          </a:p>
        </p:txBody>
      </p:sp>
      <p:sp>
        <p:nvSpPr>
          <p:cNvPr id="217" name="TextBox 13"/>
          <p:cNvSpPr txBox="1"/>
          <p:nvPr/>
        </p:nvSpPr>
        <p:spPr>
          <a:xfrm>
            <a:off x="207445" y="149469"/>
            <a:ext cx="8072123" cy="19892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6600"/>
            </a:pPr>
            <a:r>
              <a:t>São os </a:t>
            </a:r>
            <a:r>
              <a:rPr b="1">
                <a:solidFill>
                  <a:srgbClr val="006060"/>
                </a:solidFill>
              </a:rPr>
              <a:t>Talentos</a:t>
            </a:r>
            <a:r>
              <a:t> com os quais você </a:t>
            </a:r>
            <a:r>
              <a:rPr b="1">
                <a:solidFill>
                  <a:srgbClr val="006060"/>
                </a:solidFill>
              </a:rPr>
              <a:t>nasceu</a:t>
            </a:r>
            <a:r>
              <a:t>?</a:t>
            </a:r>
          </a:p>
        </p:txBody>
      </p:sp>
      <p:sp>
        <p:nvSpPr>
          <p:cNvPr id="218" name="TextBox 6"/>
          <p:cNvSpPr txBox="1"/>
          <p:nvPr/>
        </p:nvSpPr>
        <p:spPr>
          <a:xfrm>
            <a:off x="207445" y="2765354"/>
            <a:ext cx="8072123" cy="1982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pc="-60" sz="3200"/>
            </a:pPr>
            <a:r>
              <a:t>Sabia que Deus quer usar seus </a:t>
            </a:r>
            <a:r>
              <a:rPr b="1">
                <a:solidFill>
                  <a:srgbClr val="006060"/>
                </a:solidFill>
              </a:rPr>
              <a:t>recursos naturais </a:t>
            </a:r>
            <a:r>
              <a:t>e até mesmo sua </a:t>
            </a:r>
            <a:r>
              <a:rPr b="1">
                <a:solidFill>
                  <a:srgbClr val="006060"/>
                </a:solidFill>
              </a:rPr>
              <a:t>profissão</a:t>
            </a:r>
            <a:r>
              <a:t> para a obra dele? Quais são esses recursos? Você tem tido a oportunidade de exercitá-los na </a:t>
            </a:r>
            <a:r>
              <a:rPr b="1">
                <a:solidFill>
                  <a:srgbClr val="006060"/>
                </a:solidFill>
              </a:rPr>
              <a:t>igreja</a:t>
            </a:r>
            <a:r>
              <a:t> ou nas </a:t>
            </a:r>
            <a:r>
              <a:rPr b="1">
                <a:solidFill>
                  <a:srgbClr val="006060"/>
                </a:solidFill>
              </a:rPr>
              <a:t>células</a:t>
            </a:r>
            <a:r>
              <a:t>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Box 11"/>
          <p:cNvSpPr txBox="1"/>
          <p:nvPr/>
        </p:nvSpPr>
        <p:spPr>
          <a:xfrm rot="5400000">
            <a:off x="6588924" y="2023935"/>
            <a:ext cx="4434967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Modo de Ser</a:t>
            </a:r>
          </a:p>
        </p:txBody>
      </p:sp>
      <p:sp>
        <p:nvSpPr>
          <p:cNvPr id="221" name="TextBox 13"/>
          <p:cNvSpPr txBox="1"/>
          <p:nvPr/>
        </p:nvSpPr>
        <p:spPr>
          <a:xfrm>
            <a:off x="23624" y="149468"/>
            <a:ext cx="8439765" cy="212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7200"/>
            </a:pPr>
            <a:r>
              <a:t>São os seus</a:t>
            </a:r>
          </a:p>
          <a:p>
            <a:pPr algn="ctr">
              <a:spcBef>
                <a:spcPts val="1200"/>
              </a:spcBef>
              <a:defRPr b="1" sz="6000">
                <a:solidFill>
                  <a:srgbClr val="006060"/>
                </a:solidFill>
              </a:defRPr>
            </a:pPr>
            <a:r>
              <a:t>Traços de Personalidade</a:t>
            </a:r>
          </a:p>
        </p:txBody>
      </p:sp>
      <p:sp>
        <p:nvSpPr>
          <p:cNvPr id="222" name="TextBox 6"/>
          <p:cNvSpPr txBox="1"/>
          <p:nvPr/>
        </p:nvSpPr>
        <p:spPr>
          <a:xfrm>
            <a:off x="207445" y="2847674"/>
            <a:ext cx="8072123" cy="1998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4000"/>
            </a:pPr>
            <a:r>
              <a:t>O que você poderia dizer de sua </a:t>
            </a:r>
            <a:r>
              <a:rPr b="1">
                <a:solidFill>
                  <a:srgbClr val="006060"/>
                </a:solidFill>
              </a:rPr>
              <a:t>personalidade</a:t>
            </a:r>
            <a:r>
              <a:t>?</a:t>
            </a:r>
          </a:p>
          <a:p>
            <a:pPr algn="ctr">
              <a:spcBef>
                <a:spcPts val="1200"/>
              </a:spcBef>
              <a:defRPr sz="4000"/>
            </a:pPr>
            <a:r>
              <a:t>Quais são as suas </a:t>
            </a:r>
            <a:r>
              <a:rPr b="1">
                <a:solidFill>
                  <a:srgbClr val="006060"/>
                </a:solidFill>
              </a:rPr>
              <a:t>características</a:t>
            </a:r>
            <a:r>
              <a:t>?</a:t>
            </a:r>
            <a:r>
              <a:rPr spc="-60"/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Box 11"/>
          <p:cNvSpPr txBox="1"/>
          <p:nvPr/>
        </p:nvSpPr>
        <p:spPr>
          <a:xfrm rot="5400000">
            <a:off x="6585867" y="2036267"/>
            <a:ext cx="4434967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Áreas de Experiência</a:t>
            </a:r>
          </a:p>
        </p:txBody>
      </p:sp>
      <p:sp>
        <p:nvSpPr>
          <p:cNvPr id="225" name="TextBox 13"/>
          <p:cNvSpPr txBox="1"/>
          <p:nvPr/>
        </p:nvSpPr>
        <p:spPr>
          <a:xfrm>
            <a:off x="395587" y="491754"/>
            <a:ext cx="7695839" cy="42244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6600"/>
            </a:pPr>
            <a:r>
              <a:t>São </a:t>
            </a:r>
            <a:r>
              <a:rPr b="1">
                <a:solidFill>
                  <a:srgbClr val="006060"/>
                </a:solidFill>
              </a:rPr>
              <a:t>treinamentos</a:t>
            </a:r>
            <a:r>
              <a:t> de Deus para nos </a:t>
            </a:r>
            <a:r>
              <a:rPr b="1">
                <a:solidFill>
                  <a:srgbClr val="006060"/>
                </a:solidFill>
              </a:rPr>
              <a:t>capacitar</a:t>
            </a:r>
            <a:r>
              <a:t> a</a:t>
            </a:r>
          </a:p>
          <a:p>
            <a:pPr algn="ctr">
              <a:spcBef>
                <a:spcPts val="1200"/>
              </a:spcBef>
              <a:defRPr sz="6600"/>
            </a:pPr>
            <a:r>
              <a:t>ministrar a outros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Box 11"/>
          <p:cNvSpPr txBox="1"/>
          <p:nvPr/>
        </p:nvSpPr>
        <p:spPr>
          <a:xfrm rot="5400000">
            <a:off x="6585867" y="2036267"/>
            <a:ext cx="4434967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Áreas de Experiência</a:t>
            </a:r>
          </a:p>
        </p:txBody>
      </p:sp>
      <p:sp>
        <p:nvSpPr>
          <p:cNvPr id="228" name="TextBox 13"/>
          <p:cNvSpPr txBox="1"/>
          <p:nvPr/>
        </p:nvSpPr>
        <p:spPr>
          <a:xfrm>
            <a:off x="207445" y="149469"/>
            <a:ext cx="8072123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6000"/>
            </a:pPr>
            <a:r>
              <a:t>Podem ser de </a:t>
            </a:r>
            <a:r>
              <a:rPr b="1"/>
              <a:t>6 tipos</a:t>
            </a:r>
          </a:p>
        </p:txBody>
      </p:sp>
      <p:sp>
        <p:nvSpPr>
          <p:cNvPr id="229" name="TextBox 6"/>
          <p:cNvSpPr txBox="1"/>
          <p:nvPr/>
        </p:nvSpPr>
        <p:spPr>
          <a:xfrm>
            <a:off x="207446" y="1645770"/>
            <a:ext cx="3686059" cy="2878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  <a:defRPr b="1" sz="4800">
                <a:solidFill>
                  <a:srgbClr val="006060"/>
                </a:solidFill>
              </a:defRPr>
            </a:pPr>
            <a:r>
              <a:t>Familiares</a:t>
            </a:r>
          </a:p>
          <a:p>
            <a:pPr algn="ctr">
              <a:lnSpc>
                <a:spcPct val="130000"/>
              </a:lnSpc>
              <a:spcBef>
                <a:spcPts val="1200"/>
              </a:spcBef>
              <a:defRPr b="1" spc="-60" sz="4800">
                <a:solidFill>
                  <a:srgbClr val="10475C"/>
                </a:solidFill>
              </a:defRPr>
            </a:pPr>
            <a:r>
              <a:t>Educacionais</a:t>
            </a:r>
          </a:p>
          <a:p>
            <a:pPr algn="ctr">
              <a:lnSpc>
                <a:spcPct val="130000"/>
              </a:lnSpc>
              <a:spcBef>
                <a:spcPts val="1200"/>
              </a:spcBef>
              <a:defRPr b="1" spc="-60" sz="4800">
                <a:solidFill>
                  <a:srgbClr val="008080"/>
                </a:solidFill>
              </a:defRPr>
            </a:pPr>
            <a:r>
              <a:t>Vocacionais</a:t>
            </a:r>
          </a:p>
        </p:txBody>
      </p:sp>
      <p:sp>
        <p:nvSpPr>
          <p:cNvPr id="230" name="TextBox 4"/>
          <p:cNvSpPr txBox="1"/>
          <p:nvPr/>
        </p:nvSpPr>
        <p:spPr>
          <a:xfrm>
            <a:off x="4593509" y="1645770"/>
            <a:ext cx="3686059" cy="28784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  <a:defRPr b="1" sz="4800">
                <a:solidFill>
                  <a:srgbClr val="006060"/>
                </a:solidFill>
              </a:defRPr>
            </a:pPr>
            <a:r>
              <a:t>Espirituais</a:t>
            </a:r>
          </a:p>
          <a:p>
            <a:pPr algn="ctr">
              <a:lnSpc>
                <a:spcPct val="130000"/>
              </a:lnSpc>
              <a:spcBef>
                <a:spcPts val="1200"/>
              </a:spcBef>
              <a:defRPr b="1" spc="-60" sz="4800">
                <a:solidFill>
                  <a:srgbClr val="10475C"/>
                </a:solidFill>
              </a:defRPr>
            </a:pPr>
            <a:r>
              <a:t>Ministeriais</a:t>
            </a:r>
          </a:p>
          <a:p>
            <a:pPr algn="ctr">
              <a:lnSpc>
                <a:spcPct val="130000"/>
              </a:lnSpc>
              <a:spcBef>
                <a:spcPts val="1200"/>
              </a:spcBef>
              <a:defRPr b="1" spc="-60" sz="4800">
                <a:solidFill>
                  <a:srgbClr val="008080"/>
                </a:solidFill>
              </a:defRPr>
            </a:pPr>
            <a:r>
              <a:t>Árduas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2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Class="entr" nodeType="withEffect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8" dur="500"/>
                                        <p:tgtEl>
                                          <p:spTgt spid="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3" dur="500"/>
                                        <p:tgtEl>
                                          <p:spTgt spid="2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8" dur="500"/>
                                        <p:tgtEl>
                                          <p:spTgt spid="2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29" grpId="1"/>
      <p:bldP build="p" bldLvl="5" animBg="1" rev="0" advAuto="0" spid="230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Box 11"/>
          <p:cNvSpPr txBox="1"/>
          <p:nvPr/>
        </p:nvSpPr>
        <p:spPr>
          <a:xfrm rot="5400000">
            <a:off x="6585867" y="2036267"/>
            <a:ext cx="4434967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Áreas de Experiência</a:t>
            </a:r>
          </a:p>
        </p:txBody>
      </p:sp>
      <p:sp>
        <p:nvSpPr>
          <p:cNvPr id="233" name="TextBox 13"/>
          <p:cNvSpPr txBox="1"/>
          <p:nvPr/>
        </p:nvSpPr>
        <p:spPr>
          <a:xfrm>
            <a:off x="207445" y="448050"/>
            <a:ext cx="8072123" cy="4194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5400"/>
            </a:pPr>
            <a:r>
              <a:t>Quais foram as </a:t>
            </a:r>
            <a:r>
              <a:rPr b="1">
                <a:solidFill>
                  <a:srgbClr val="006060"/>
                </a:solidFill>
              </a:rPr>
              <a:t>experiências</a:t>
            </a:r>
            <a:r>
              <a:t> de vida mais fortes que você teve? Você acredita que Deus possa usar isso para sua obra?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Box 11"/>
          <p:cNvSpPr txBox="1"/>
          <p:nvPr/>
        </p:nvSpPr>
        <p:spPr>
          <a:xfrm rot="5400000">
            <a:off x="6585867" y="2036267"/>
            <a:ext cx="4434967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13:1-17</a:t>
            </a:r>
          </a:p>
        </p:txBody>
      </p:sp>
      <p:sp>
        <p:nvSpPr>
          <p:cNvPr id="236" name="TextBox 13"/>
          <p:cNvSpPr txBox="1"/>
          <p:nvPr/>
        </p:nvSpPr>
        <p:spPr>
          <a:xfrm>
            <a:off x="207445" y="141159"/>
            <a:ext cx="8072123" cy="1339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1200"/>
              </a:spcBef>
              <a:defRPr sz="4400"/>
            </a:pPr>
            <a:r>
              <a:t>Jesus aponta as </a:t>
            </a:r>
            <a:r>
              <a:rPr b="1">
                <a:solidFill>
                  <a:srgbClr val="006060"/>
                </a:solidFill>
              </a:rPr>
              <a:t>características</a:t>
            </a:r>
            <a:r>
              <a:t> dos </a:t>
            </a:r>
            <a:r>
              <a:rPr b="1">
                <a:solidFill>
                  <a:srgbClr val="006060"/>
                </a:solidFill>
              </a:rPr>
              <a:t>servos</a:t>
            </a:r>
            <a:r>
              <a:t> de Deus. Quais são elas?</a:t>
            </a:r>
          </a:p>
        </p:txBody>
      </p:sp>
      <p:pic>
        <p:nvPicPr>
          <p:cNvPr id="23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9307" y="1908432"/>
            <a:ext cx="5761853" cy="30835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Box 11"/>
          <p:cNvSpPr txBox="1"/>
          <p:nvPr/>
        </p:nvSpPr>
        <p:spPr>
          <a:xfrm rot="5400000">
            <a:off x="6585867" y="2036267"/>
            <a:ext cx="4434967" cy="550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30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13:1-17</a:t>
            </a:r>
          </a:p>
        </p:txBody>
      </p:sp>
      <p:sp>
        <p:nvSpPr>
          <p:cNvPr id="240" name="TextBox 13"/>
          <p:cNvSpPr txBox="1"/>
          <p:nvPr/>
        </p:nvSpPr>
        <p:spPr>
          <a:xfrm>
            <a:off x="207445" y="1223071"/>
            <a:ext cx="8072123" cy="3737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b="1" sz="2800">
                <a:solidFill>
                  <a:srgbClr val="006060"/>
                </a:solidFill>
              </a:defRPr>
            </a:pPr>
            <a:r>
              <a:t>Faz</a:t>
            </a:r>
            <a:r>
              <a:rPr b="0">
                <a:solidFill>
                  <a:srgbClr val="000000"/>
                </a:solidFill>
              </a:rPr>
              <a:t> o que outros não querem fazer</a:t>
            </a:r>
            <a:endParaRPr b="0">
              <a:solidFill>
                <a:srgbClr val="000000"/>
              </a:solidFill>
            </a:endParaRP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Está atento às </a:t>
            </a:r>
            <a:r>
              <a:rPr b="1">
                <a:solidFill>
                  <a:srgbClr val="006060"/>
                </a:solidFill>
              </a:rPr>
              <a:t>necessidades</a:t>
            </a:r>
            <a:endParaRPr b="1">
              <a:solidFill>
                <a:srgbClr val="006060"/>
              </a:solidFill>
            </a:endParaRP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Tem o servir como </a:t>
            </a:r>
            <a:r>
              <a:rPr b="1">
                <a:solidFill>
                  <a:srgbClr val="006060"/>
                </a:solidFill>
              </a:rPr>
              <a:t>prioridade</a:t>
            </a:r>
            <a:endParaRPr b="1">
              <a:solidFill>
                <a:srgbClr val="006060"/>
              </a:solidFill>
            </a:endParaRP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Não se importa em se </a:t>
            </a:r>
            <a:r>
              <a:rPr b="1">
                <a:solidFill>
                  <a:srgbClr val="006060"/>
                </a:solidFill>
              </a:rPr>
              <a:t>humilhar</a:t>
            </a:r>
            <a:endParaRPr b="1">
              <a:solidFill>
                <a:srgbClr val="006060"/>
              </a:solidFill>
            </a:endParaRP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Não se preocupa em ser o </a:t>
            </a:r>
            <a:r>
              <a:rPr b="1">
                <a:solidFill>
                  <a:srgbClr val="006060"/>
                </a:solidFill>
              </a:rPr>
              <a:t>maior</a:t>
            </a:r>
            <a:endParaRPr b="1">
              <a:solidFill>
                <a:srgbClr val="006060"/>
              </a:solidFill>
            </a:endParaRP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Tem </a:t>
            </a:r>
            <a:r>
              <a:rPr b="1">
                <a:solidFill>
                  <a:srgbClr val="006060"/>
                </a:solidFill>
              </a:rPr>
              <a:t>consciência</a:t>
            </a:r>
            <a:r>
              <a:t> de quem é, por isso serve</a:t>
            </a:r>
          </a:p>
          <a:p>
            <a:pPr marL="514350" indent="-514350">
              <a:lnSpc>
                <a:spcPct val="90000"/>
              </a:lnSpc>
              <a:spcBef>
                <a:spcPts val="1200"/>
              </a:spcBef>
              <a:buSzPct val="100000"/>
              <a:buAutoNum type="arabicPeriod" startAt="1"/>
              <a:defRPr sz="2800"/>
            </a:pPr>
            <a:r>
              <a:t>Age com </a:t>
            </a:r>
            <a:r>
              <a:rPr b="1">
                <a:solidFill>
                  <a:srgbClr val="006060"/>
                </a:solidFill>
              </a:rPr>
              <a:t>altruísmo</a:t>
            </a:r>
          </a:p>
        </p:txBody>
      </p:sp>
      <p:sp>
        <p:nvSpPr>
          <p:cNvPr id="241" name="TextBox 3"/>
          <p:cNvSpPr txBox="1"/>
          <p:nvPr/>
        </p:nvSpPr>
        <p:spPr>
          <a:xfrm>
            <a:off x="207445" y="149468"/>
            <a:ext cx="8072123" cy="6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1200"/>
              </a:spcBef>
              <a:defRPr b="1" sz="4400"/>
            </a:lvl1pPr>
          </a:lstStyle>
          <a:p>
            <a:pPr/>
            <a:r>
              <a:t>Servo de Deus é aquele que…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" dur="500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5" dur="500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0" dur="500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5" dur="500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0" dur="500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5" dur="500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40" dur="500"/>
                                        <p:tgtEl>
                                          <p:spTgt spid="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4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TextBox 3"/>
          <p:cNvSpPr txBox="1"/>
          <p:nvPr/>
        </p:nvSpPr>
        <p:spPr>
          <a:xfrm>
            <a:off x="162683" y="3543196"/>
            <a:ext cx="5318710" cy="13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RUMO A UMA</a:t>
            </a:r>
          </a:p>
          <a:p>
            <a:pPr>
              <a:defRPr b="1" sz="4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VIDA ABUNDANTE</a:t>
            </a:r>
          </a:p>
        </p:txBody>
      </p:sp>
      <p:sp>
        <p:nvSpPr>
          <p:cNvPr id="131" name="TextBox 6"/>
          <p:cNvSpPr txBox="1"/>
          <p:nvPr/>
        </p:nvSpPr>
        <p:spPr>
          <a:xfrm>
            <a:off x="116963" y="165485"/>
            <a:ext cx="1451606" cy="44475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0" t="12605" r="0" b="0"/>
          <a:stretch>
            <a:fillRect/>
          </a:stretch>
        </p:blipFill>
        <p:spPr>
          <a:xfrm>
            <a:off x="0" y="-5008"/>
            <a:ext cx="9144000" cy="51573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extBox 3"/>
          <p:cNvSpPr txBox="1"/>
          <p:nvPr/>
        </p:nvSpPr>
        <p:spPr>
          <a:xfrm>
            <a:off x="4897614" y="106697"/>
            <a:ext cx="4064036" cy="12915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3600">
                <a:latin typeface="Arial"/>
                <a:ea typeface="Arial"/>
                <a:cs typeface="Arial"/>
                <a:sym typeface="Arial"/>
              </a:defRPr>
            </a:pPr>
            <a:r>
              <a:t>POR QUE</a:t>
            </a:r>
          </a:p>
          <a:p>
            <a:pPr algn="r">
              <a:defRPr b="1" sz="4600">
                <a:latin typeface="Arial"/>
                <a:ea typeface="Arial"/>
                <a:cs typeface="Arial"/>
                <a:sym typeface="Arial"/>
              </a:defRPr>
            </a:pPr>
            <a:r>
              <a:t>ESTOU AQUI?</a:t>
            </a:r>
          </a:p>
        </p:txBody>
      </p:sp>
      <p:sp>
        <p:nvSpPr>
          <p:cNvPr id="135" name="TextBox 6"/>
          <p:cNvSpPr txBox="1"/>
          <p:nvPr/>
        </p:nvSpPr>
        <p:spPr>
          <a:xfrm>
            <a:off x="94283" y="4576223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7480" r="0" b="4347"/>
          <a:stretch>
            <a:fillRect/>
          </a:stretch>
        </p:blipFill>
        <p:spPr>
          <a:xfrm>
            <a:off x="-2" y="0"/>
            <a:ext cx="9144002" cy="5152260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extBox 3"/>
          <p:cNvSpPr txBox="1"/>
          <p:nvPr/>
        </p:nvSpPr>
        <p:spPr>
          <a:xfrm>
            <a:off x="140003" y="106696"/>
            <a:ext cx="5185183" cy="1178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PLANEJADO PARA</a:t>
            </a:r>
          </a:p>
          <a:p>
            <a:pPr>
              <a:defRPr b="1"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AGRADAR A DEUS</a:t>
            </a:r>
          </a:p>
        </p:txBody>
      </p:sp>
      <p:sp>
        <p:nvSpPr>
          <p:cNvPr id="139" name="TextBox 6"/>
          <p:cNvSpPr txBox="1"/>
          <p:nvPr/>
        </p:nvSpPr>
        <p:spPr>
          <a:xfrm>
            <a:off x="7590731" y="4563137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0" t="16302" r="0" b="0"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TextBox 3"/>
          <p:cNvSpPr txBox="1"/>
          <p:nvPr/>
        </p:nvSpPr>
        <p:spPr>
          <a:xfrm>
            <a:off x="106612" y="106697"/>
            <a:ext cx="4516399" cy="1001921"/>
          </a:xfrm>
          <a:prstGeom prst="rect">
            <a:avLst/>
          </a:prstGeom>
          <a:solidFill>
            <a:srgbClr val="000000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FAZENDO PARTE DA</a:t>
            </a:r>
          </a:p>
          <a:p>
            <a:pPr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FAMÍLIA DE DEUS</a:t>
            </a:r>
          </a:p>
        </p:txBody>
      </p:sp>
      <p:sp>
        <p:nvSpPr>
          <p:cNvPr id="143" name="TextBox 6"/>
          <p:cNvSpPr txBox="1"/>
          <p:nvPr/>
        </p:nvSpPr>
        <p:spPr>
          <a:xfrm>
            <a:off x="7590731" y="4563137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0" t="0" r="0" b="12046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3"/>
          <p:cNvSpPr txBox="1"/>
          <p:nvPr/>
        </p:nvSpPr>
        <p:spPr>
          <a:xfrm>
            <a:off x="106613" y="3966071"/>
            <a:ext cx="6125230" cy="1001921"/>
          </a:xfrm>
          <a:prstGeom prst="rect">
            <a:avLst/>
          </a:prstGeom>
          <a:solidFill>
            <a:srgbClr val="000000">
              <a:alpha val="3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CRIADO PARA SER TORNAR</a:t>
            </a:r>
          </a:p>
          <a:p>
            <a:pPr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SEMELHANTE A CRISTO</a:t>
            </a:r>
          </a:p>
        </p:txBody>
      </p:sp>
      <p:sp>
        <p:nvSpPr>
          <p:cNvPr id="147" name="TextBox 6"/>
          <p:cNvSpPr txBox="1"/>
          <p:nvPr/>
        </p:nvSpPr>
        <p:spPr>
          <a:xfrm>
            <a:off x="7590731" y="164923"/>
            <a:ext cx="1451606" cy="44475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3"/>
          <p:cNvSpPr txBox="1"/>
          <p:nvPr/>
        </p:nvSpPr>
        <p:spPr>
          <a:xfrm>
            <a:off x="4987473" y="3966071"/>
            <a:ext cx="4009143" cy="1001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MOLDADO PARA</a:t>
            </a:r>
          </a:p>
          <a:p>
            <a:pPr algn="r">
              <a:defRPr b="1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SERVIR A DEUS</a:t>
            </a:r>
          </a:p>
        </p:txBody>
      </p:sp>
      <p:sp>
        <p:nvSpPr>
          <p:cNvPr id="151" name="TextBox 6"/>
          <p:cNvSpPr txBox="1"/>
          <p:nvPr/>
        </p:nvSpPr>
        <p:spPr>
          <a:xfrm>
            <a:off x="181319" y="164923"/>
            <a:ext cx="1360167" cy="444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"/>
          <p:cNvSpPr txBox="1"/>
          <p:nvPr/>
        </p:nvSpPr>
        <p:spPr>
          <a:xfrm>
            <a:off x="359006" y="1211272"/>
            <a:ext cx="7850008" cy="2356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Você foi </a:t>
            </a:r>
            <a:r>
              <a:rPr b="1" sz="8000">
                <a:solidFill>
                  <a:srgbClr val="006060"/>
                </a:solidFill>
              </a:rPr>
              <a:t>moldado</a:t>
            </a:r>
          </a:p>
          <a:p>
            <a:pPr algn="ctr">
              <a:defRPr sz="6600"/>
            </a:pPr>
            <a:r>
              <a:t>para </a:t>
            </a:r>
            <a:r>
              <a:rPr b="1" sz="8000">
                <a:solidFill>
                  <a:srgbClr val="006060"/>
                </a:solidFill>
              </a:rPr>
              <a:t>servir a Deus</a:t>
            </a:r>
          </a:p>
        </p:txBody>
      </p:sp>
      <p:sp>
        <p:nvSpPr>
          <p:cNvPr id="154" name="TextBox 2"/>
          <p:cNvSpPr txBox="1"/>
          <p:nvPr/>
        </p:nvSpPr>
        <p:spPr>
          <a:xfrm rot="5400000">
            <a:off x="6796304" y="2201020"/>
            <a:ext cx="4009592" cy="376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Apêndice 1 – Pag. 391 e 392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